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73" r:id="rId4"/>
    <p:sldId id="277" r:id="rId5"/>
    <p:sldId id="278" r:id="rId6"/>
    <p:sldId id="287" r:id="rId7"/>
    <p:sldId id="282" r:id="rId8"/>
    <p:sldId id="274" r:id="rId9"/>
    <p:sldId id="284" r:id="rId10"/>
    <p:sldId id="320" r:id="rId11"/>
    <p:sldId id="271" r:id="rId12"/>
    <p:sldId id="288" r:id="rId13"/>
    <p:sldId id="315" r:id="rId14"/>
    <p:sldId id="293" r:id="rId15"/>
    <p:sldId id="329" r:id="rId16"/>
    <p:sldId id="301" r:id="rId17"/>
    <p:sldId id="316" r:id="rId18"/>
    <p:sldId id="319" r:id="rId19"/>
    <p:sldId id="306" r:id="rId20"/>
    <p:sldId id="314" r:id="rId21"/>
    <p:sldId id="330" r:id="rId22"/>
    <p:sldId id="318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FFFF99"/>
    <a:srgbClr val="FF6600"/>
    <a:srgbClr val="FABA06"/>
    <a:srgbClr val="FFCC00"/>
    <a:srgbClr val="FF9900"/>
    <a:srgbClr val="FFFFCC"/>
    <a:srgbClr val="FF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/>
              <a:t>19-8-2013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823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/>
              <a:t>19-8-2013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878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/>
              <a:t>19-8-2013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993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/>
              <a:t>19-8-2013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015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/>
              <a:t>19-8-2013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3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/>
              <a:t>19-8-2013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014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/>
              <a:t>19-8-2013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845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/>
              <a:t>19-8-2013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500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/>
              <a:t>19-8-2013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231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/>
              <a:t>19-8-2013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410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/>
              <a:t>19-8-2013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069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BB87-22CD-4CDB-B5CD-9B768B65B61C}" type="datetimeFigureOut">
              <a:rPr lang="nl-NL" smtClean="0"/>
              <a:t>19-8-2013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21C40-3889-439A-9171-262264CF06E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561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olderpv.nl" TargetMode="External"/><Relationship Id="rId2" Type="http://schemas.openxmlformats.org/officeDocument/2006/relationships/hyperlink" Target="http://www.polderpv.n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k.nl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http://www.kbi.n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derpv.nl/inkoopacties_Nederland.htm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4704" y="476672"/>
            <a:ext cx="7772400" cy="2448272"/>
          </a:xfrm>
        </p:spPr>
        <p:txBody>
          <a:bodyPr>
            <a:noAutofit/>
          </a:bodyPr>
          <a:lstStyle/>
          <a:p>
            <a:r>
              <a:rPr lang="nl-NL" sz="3600" b="1" dirty="0"/>
              <a:t>Nederland gaat versneld verder met uitbouw zonnestroom capaciteit</a:t>
            </a:r>
            <a:br>
              <a:rPr lang="nl-NL" sz="3600" b="1" dirty="0"/>
            </a:br>
            <a:r>
              <a:rPr lang="nl-NL" sz="3600" b="1" dirty="0" smtClean="0"/>
              <a:t/>
            </a:r>
            <a:br>
              <a:rPr lang="nl-NL" sz="3600" b="1" dirty="0" smtClean="0"/>
            </a:br>
            <a:r>
              <a:rPr lang="nl-NL" sz="3600" b="1" dirty="0" smtClean="0"/>
              <a:t>The </a:t>
            </a:r>
            <a:r>
              <a:rPr lang="nl-NL" sz="3600" b="1" dirty="0"/>
              <a:t>Solar Future </a:t>
            </a:r>
            <a:r>
              <a:rPr lang="nl-NL" sz="3600" b="1" dirty="0" smtClean="0"/>
              <a:t>NL V - 2013</a:t>
            </a:r>
            <a:endParaRPr lang="nl-NL" sz="36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32426" y="3068960"/>
            <a:ext cx="6400800" cy="1944216"/>
          </a:xfrm>
        </p:spPr>
        <p:txBody>
          <a:bodyPr>
            <a:noAutofit/>
          </a:bodyPr>
          <a:lstStyle/>
          <a:p>
            <a:r>
              <a:rPr lang="nl-NL" sz="24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Peter J. Segaar - Polder PV</a:t>
            </a:r>
          </a:p>
          <a:p>
            <a:r>
              <a:rPr lang="nl-NL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Leiden (ZH)</a:t>
            </a:r>
          </a:p>
          <a:p>
            <a: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www.polderpv.nl</a:t>
            </a:r>
            <a:endParaRPr lang="nl-N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info@polderpv.nl</a:t>
            </a:r>
            <a:endParaRPr lang="nl-NL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Twitter: @Polder_PV</a:t>
            </a:r>
          </a:p>
          <a:p>
            <a:endParaRPr lang="nl-NL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26" y="5229200"/>
            <a:ext cx="54864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304816" y="188640"/>
            <a:ext cx="8464299" cy="5232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Inkoopacties zonnepanelen Nederland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44477" y="2420888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Potentieel </a:t>
            </a:r>
            <a:r>
              <a:rPr lang="nl-NL" sz="2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realisatie</a:t>
            </a:r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“echte” inkoop acties PV: voorlopig </a:t>
            </a:r>
            <a:r>
              <a:rPr lang="nl-NL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&gt;100 MWp </a:t>
            </a:r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totaal.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63%</a:t>
            </a:r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commerciële initiatieven / landelijke acties.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 voorhanden zijnde info realisaties </a:t>
            </a:r>
            <a:r>
              <a:rPr lang="nl-NL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schatting</a:t>
            </a:r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Vóór 2011 &lt;700 kWp.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2011: 11,5 MWp.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2012: plm. </a:t>
            </a:r>
            <a:r>
              <a:rPr lang="nl-NL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50 MWp</a:t>
            </a:r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incl. eerste projecten huurw.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Gepland</a:t>
            </a:r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deels uitvoering 2013: plm. 58 MWp?</a:t>
            </a:r>
          </a:p>
        </p:txBody>
      </p:sp>
      <p:sp>
        <p:nvSpPr>
          <p:cNvPr id="13" name="Wolkvormige toelichting 12"/>
          <p:cNvSpPr/>
          <p:nvPr/>
        </p:nvSpPr>
        <p:spPr>
          <a:xfrm>
            <a:off x="377697" y="908720"/>
            <a:ext cx="8532441" cy="988947"/>
          </a:xfrm>
          <a:prstGeom prst="cloudCallout">
            <a:avLst>
              <a:gd name="adj1" fmla="val -10973"/>
              <a:gd name="adj2" fmla="val 107778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“Forecast </a:t>
            </a:r>
            <a:r>
              <a:rPr lang="nl-NL" sz="16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 totaal gerealiseerd vermogen: </a:t>
            </a:r>
            <a:r>
              <a:rPr lang="nl-NL" sz="16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6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600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15.000 kWp</a:t>
            </a:r>
            <a:r>
              <a:rPr lang="nl-NL" sz="16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 </a:t>
            </a:r>
            <a:r>
              <a:rPr lang="nl-N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(organisator 1 v/d acties)</a:t>
            </a:r>
            <a:endParaRPr lang="nl-NL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215783" y="116632"/>
            <a:ext cx="8640959" cy="8309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“niet door HS gewilde” NSR werd ingevoerd: </a:t>
            </a:r>
          </a:p>
          <a:p>
            <a:pPr algn="ctr"/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Verloop aanvragen 2-7-’12 –&gt; 14-5-’13</a:t>
            </a:r>
          </a:p>
        </p:txBody>
      </p:sp>
      <p:sp>
        <p:nvSpPr>
          <p:cNvPr id="13" name="Rechthoek 12"/>
          <p:cNvSpPr/>
          <p:nvPr/>
        </p:nvSpPr>
        <p:spPr>
          <a:xfrm>
            <a:off x="107504" y="1114589"/>
            <a:ext cx="3471485" cy="480131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MEUR 50,9 tot en met 28-12-2013. Buiten SDE!</a:t>
            </a:r>
            <a:b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N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14 mei </a:t>
            </a:r>
            <a:r>
              <a:rPr lang="nl-N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2013 </a:t>
            </a:r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30% </a:t>
            </a:r>
            <a:r>
              <a:rPr lang="nl-N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van budget </a:t>
            </a:r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</a:t>
            </a:r>
            <a:b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NL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Ruim </a:t>
            </a:r>
            <a:r>
              <a:rPr lang="nl-NL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63.000</a:t>
            </a:r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aanvr.</a:t>
            </a:r>
            <a:b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N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2012: </a:t>
            </a:r>
            <a:r>
              <a:rPr lang="nl-NL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103,48 </a:t>
            </a:r>
            <a:r>
              <a:rPr lang="nl-NL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MWp </a:t>
            </a:r>
            <a:r>
              <a:rPr lang="nl-NL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beschikt </a:t>
            </a:r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AgNL = realisatie aanvrager</a:t>
            </a:r>
            <a:b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N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Potentie </a:t>
            </a:r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2012-2013: </a:t>
            </a:r>
            <a:r>
              <a:rPr lang="nl-NL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260 MWp / </a:t>
            </a:r>
            <a:r>
              <a:rPr lang="nl-NL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nl-NL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90.000</a:t>
            </a:r>
            <a:br>
              <a:rPr lang="nl-NL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NL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Detail data op PPV</a:t>
            </a:r>
            <a:endParaRPr lang="nl-NL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8" y="1196752"/>
            <a:ext cx="5626019" cy="4320480"/>
          </a:xfrm>
        </p:spPr>
      </p:pic>
    </p:spTree>
    <p:extLst>
      <p:ext uri="{BB962C8B-B14F-4D97-AF65-F5344CB8AC3E}">
        <p14:creationId xmlns:p14="http://schemas.microsoft.com/office/powerpoint/2010/main" val="29562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79512" y="122428"/>
            <a:ext cx="8784976" cy="5232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Jaargroei prognoses 2012 - forse </a:t>
            </a:r>
            <a:r>
              <a:rPr lang="nl-NL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spread</a:t>
            </a:r>
            <a:endParaRPr lang="nl-NL" sz="24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Tijdelijke aanduiding voor inhoud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7" y="836712"/>
            <a:ext cx="8800237" cy="5035901"/>
          </a:xfrm>
        </p:spPr>
      </p:pic>
    </p:spTree>
    <p:extLst>
      <p:ext uri="{BB962C8B-B14F-4D97-AF65-F5344CB8AC3E}">
        <p14:creationId xmlns:p14="http://schemas.microsoft.com/office/powerpoint/2010/main" val="40642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232807" y="116632"/>
            <a:ext cx="8640959" cy="8925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Groeiscenario 2012 </a:t>
            </a:r>
            <a:r>
              <a:rPr lang="nl-NL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150 MWp</a:t>
            </a:r>
          </a:p>
          <a:p>
            <a:pPr algn="ctr"/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Gecertificeerde &amp; on-gecertificeerde volumes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9" y="1093603"/>
            <a:ext cx="7579554" cy="4973776"/>
          </a:xfrm>
        </p:spPr>
      </p:pic>
    </p:spTree>
    <p:extLst>
      <p:ext uri="{BB962C8B-B14F-4D97-AF65-F5344CB8AC3E}">
        <p14:creationId xmlns:p14="http://schemas.microsoft.com/office/powerpoint/2010/main" val="3582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251520" y="116632"/>
            <a:ext cx="8640959" cy="8309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Aantallen PV-installaties Nederland – </a:t>
            </a:r>
            <a:b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registraties</a:t>
            </a:r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speculaties</a:t>
            </a:r>
            <a:endParaRPr lang="nl-NL" sz="24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Tijdelijke aanduiding voor inhoud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4" y="968662"/>
            <a:ext cx="7476132" cy="4652259"/>
          </a:xfrm>
        </p:spPr>
      </p:pic>
      <p:sp>
        <p:nvSpPr>
          <p:cNvPr id="5" name="Tekstvak 4"/>
          <p:cNvSpPr txBox="1"/>
          <p:nvPr/>
        </p:nvSpPr>
        <p:spPr>
          <a:xfrm>
            <a:off x="1408657" y="5648169"/>
            <a:ext cx="5222157" cy="307777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NSR 2012: 2 juli – 31 dec. </a:t>
            </a:r>
            <a:r>
              <a:rPr lang="nl-NL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35.407</a:t>
            </a:r>
            <a:r>
              <a:rPr lang="nl-N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inst. “gerealiseerd”</a:t>
            </a: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812361" y="3140968"/>
            <a:ext cx="115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 PIR opgaves</a:t>
            </a:r>
            <a:endParaRPr lang="nl-NL" sz="1400" b="1" dirty="0">
              <a:solidFill>
                <a:srgbClr val="CC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251520" y="116632"/>
            <a:ext cx="8640959" cy="8309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Vermogen PV-installaties Nederland – </a:t>
            </a:r>
            <a:r>
              <a:rPr lang="nl-NL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registraties</a:t>
            </a:r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speculaties</a:t>
            </a:r>
            <a:endParaRPr lang="nl-NL" sz="24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5534" y="5686330"/>
            <a:ext cx="5222157" cy="307777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NSR 2012: 2 juli – 31 dec. </a:t>
            </a:r>
            <a:r>
              <a:rPr lang="nl-NL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103,48 MWp</a:t>
            </a:r>
            <a:r>
              <a:rPr lang="nl-NL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“gerealiseerd”</a:t>
            </a:r>
            <a:endParaRPr lang="nl-NL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922281" y="5684839"/>
            <a:ext cx="2952327" cy="30777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2012-13: CBS + NSR + SDE</a:t>
            </a:r>
            <a:endParaRPr lang="nl-NL" sz="1400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47630"/>
            <a:ext cx="7776864" cy="4715328"/>
          </a:xfrm>
        </p:spPr>
      </p:pic>
      <p:cxnSp>
        <p:nvCxnSpPr>
          <p:cNvPr id="13" name="Rechte verbindingslijn 12"/>
          <p:cNvCxnSpPr/>
          <p:nvPr/>
        </p:nvCxnSpPr>
        <p:spPr>
          <a:xfrm flipH="1">
            <a:off x="6228184" y="1621540"/>
            <a:ext cx="1170260" cy="1303404"/>
          </a:xfrm>
          <a:prstGeom prst="line">
            <a:avLst/>
          </a:prstGeom>
          <a:ln w="22225">
            <a:solidFill>
              <a:srgbClr val="FF6600"/>
            </a:solidFill>
            <a:prstDash val="sysDot"/>
            <a:headEnd type="oval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8172400" y="145226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431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4752020" y="205744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 PIR opgave 8-5-’13</a:t>
            </a:r>
            <a:endParaRPr lang="nl-NL" sz="1400" b="1" dirty="0">
              <a:solidFill>
                <a:srgbClr val="CC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Explosie 2 16"/>
          <p:cNvSpPr/>
          <p:nvPr/>
        </p:nvSpPr>
        <p:spPr>
          <a:xfrm>
            <a:off x="-18711" y="1369214"/>
            <a:ext cx="2307120" cy="1325067"/>
          </a:xfrm>
          <a:prstGeom prst="irregularSeal2">
            <a:avLst/>
          </a:prstGeom>
          <a:solidFill>
            <a:srgbClr val="FFFFCC">
              <a:alpha val="5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chthoek 17"/>
          <p:cNvSpPr/>
          <p:nvPr/>
        </p:nvSpPr>
        <p:spPr>
          <a:xfrm rot="20649105">
            <a:off x="228115" y="1840665"/>
            <a:ext cx="162576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Surprise!</a:t>
            </a:r>
            <a:endParaRPr lang="nl-NL" sz="2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16-puntige ster 18"/>
          <p:cNvSpPr/>
          <p:nvPr/>
        </p:nvSpPr>
        <p:spPr>
          <a:xfrm>
            <a:off x="6809271" y="1868898"/>
            <a:ext cx="432048" cy="377089"/>
          </a:xfrm>
          <a:prstGeom prst="star16">
            <a:avLst/>
          </a:prstGeom>
          <a:solidFill>
            <a:srgbClr val="FFEBFF">
              <a:alpha val="50000"/>
            </a:srgbClr>
          </a:solidFill>
          <a:ln w="19050">
            <a:solidFill>
              <a:srgbClr val="CC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20" name="Rechte verbindingslijn met pijl 19"/>
          <p:cNvCxnSpPr/>
          <p:nvPr/>
        </p:nvCxnSpPr>
        <p:spPr>
          <a:xfrm flipV="1">
            <a:off x="7026979" y="2245987"/>
            <a:ext cx="0" cy="409608"/>
          </a:xfrm>
          <a:prstGeom prst="straightConnector1">
            <a:avLst/>
          </a:prstGeom>
          <a:ln w="22225" cmpd="sng">
            <a:solidFill>
              <a:srgbClr val="CC00FF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8213543" y="179081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390-</a:t>
            </a:r>
          </a:p>
          <a:p>
            <a:pPr algn="ctr"/>
            <a:r>
              <a:rPr lang="nl-NL" sz="1600" b="1" dirty="0" smtClean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340</a:t>
            </a:r>
            <a:endParaRPr lang="nl-NL" sz="1600" b="1" dirty="0">
              <a:solidFill>
                <a:srgbClr val="CC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469468" y="148856"/>
            <a:ext cx="8229600" cy="481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Consequenties jaargroei 2012</a:t>
            </a:r>
            <a:endParaRPr lang="nl-NL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363432" y="1052736"/>
            <a:ext cx="8417136" cy="4464496"/>
          </a:xfrm>
        </p:spPr>
        <p:txBody>
          <a:bodyPr>
            <a:noAutofit/>
          </a:bodyPr>
          <a:lstStyle/>
          <a:p>
            <a:r>
              <a:rPr lang="nl-NL" sz="2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Mogelijke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nationale accumulatie (8 mei 2013, 100.000 systemen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): </a:t>
            </a:r>
            <a:r>
              <a:rPr lang="nl-NL" sz="2200" dirty="0" smtClean="0">
                <a:solidFill>
                  <a:srgbClr val="CC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340-390 MWp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&gt;&gt; Eind 2012 accumulatie PV geschat op </a:t>
            </a:r>
            <a:r>
              <a:rPr lang="nl-NL" sz="2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minimaal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een traject van </a:t>
            </a:r>
            <a:r>
              <a:rPr lang="nl-NL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270-320 MWp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&gt;&gt; Dan mogelijk jaargroei 2012 (CBS eind 2011: 145): </a:t>
            </a:r>
            <a:r>
              <a:rPr lang="nl-NL" sz="2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minimaal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een traject van </a:t>
            </a:r>
            <a:r>
              <a:rPr lang="nl-NL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125-175 MWp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nl-NL" sz="2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Kan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zelfs richting 200 MWp gaan.</a:t>
            </a:r>
          </a:p>
          <a:p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Bij 175 MWp geen “verdubbeling” t.o.v. jaargroei 2011 (CBS: 58,5 MWp), maar een </a:t>
            </a:r>
            <a:r>
              <a:rPr lang="nl-NL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factor 3 maal zo veel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nl-NL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oor accumulatie:  </a:t>
            </a:r>
            <a:r>
              <a:rPr lang="nl-NL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factor 2 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&gt;&gt;</a:t>
            </a:r>
            <a:r>
              <a:rPr lang="nl-NL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“normale” groeimarkt.</a:t>
            </a:r>
          </a:p>
          <a:p>
            <a:r>
              <a:rPr lang="nl-NL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Vraag</a:t>
            </a:r>
            <a:r>
              <a:rPr lang="nl-NL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nl-NL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Betrouwbaarheid PIR en/of CBS cijfers?</a:t>
            </a:r>
            <a:endParaRPr lang="nl-NL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469468" y="116631"/>
            <a:ext cx="8229600" cy="481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Surprise nr. II: cijfers Enexis / netbeheerders</a:t>
            </a:r>
            <a:endParaRPr lang="nl-NL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118898" y="1772816"/>
            <a:ext cx="5297628" cy="3168352"/>
          </a:xfrm>
        </p:spPr>
        <p:txBody>
          <a:bodyPr>
            <a:noAutofit/>
          </a:bodyPr>
          <a:lstStyle/>
          <a:p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Rappe groei </a:t>
            </a:r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meldingen ’12-’13</a:t>
            </a:r>
            <a:endParaRPr lang="nl-NL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Jan-Apr: 2.761 &gt;&gt; 10.800 = </a:t>
            </a:r>
            <a:r>
              <a:rPr lang="nl-NL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394%</a:t>
            </a:r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r>
              <a:rPr lang="nl-NL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Enexis 1 mei 2013: </a:t>
            </a:r>
            <a:r>
              <a:rPr lang="nl-NL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153 </a:t>
            </a:r>
            <a:r>
              <a:rPr lang="nl-NL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MWp</a:t>
            </a:r>
          </a:p>
          <a:p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Enexis heeft 32,5% van alle elektrische aansluitingen.</a:t>
            </a:r>
          </a:p>
          <a:p>
            <a:r>
              <a:rPr lang="nl-NL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Voorzichtig</a:t>
            </a:r>
            <a:r>
              <a:rPr lang="nl-N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extrapoleren!</a:t>
            </a: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98447"/>
            <a:ext cx="3528392" cy="53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79512" y="122428"/>
            <a:ext cx="8784976" cy="9541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Inkoopacties &amp; NSR: impact op markt.</a:t>
            </a:r>
            <a:b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Speculatie potentieel jaargroei 2013.</a:t>
            </a:r>
            <a:endParaRPr lang="nl-NL" sz="24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56845" y="5733256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 prognose Polder PV 175 MWp: EurObserv’ER Photovoltaic Barometer, april 2013.</a:t>
            </a:r>
            <a:endParaRPr lang="nl-NL" sz="14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49" y="3043716"/>
            <a:ext cx="1656183" cy="1008112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7538061" y="4382826"/>
            <a:ext cx="1512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 ProSun</a:t>
            </a:r>
            <a:endParaRPr lang="nl-NL" sz="1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610070" y="239564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AFASE</a:t>
            </a:r>
            <a:endParaRPr lang="nl-NL" sz="1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PIJL-OMHOOG en -OMLAAG 13"/>
          <p:cNvSpPr/>
          <p:nvPr/>
        </p:nvSpPr>
        <p:spPr>
          <a:xfrm>
            <a:off x="8168133" y="2734198"/>
            <a:ext cx="252028" cy="1647630"/>
          </a:xfrm>
          <a:prstGeom prst="up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Tijdelijke aanduiding voor inhoud 1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9" y="1076535"/>
            <a:ext cx="7191688" cy="4587157"/>
          </a:xfrm>
        </p:spPr>
      </p:pic>
    </p:spTree>
    <p:extLst>
      <p:ext uri="{BB962C8B-B14F-4D97-AF65-F5344CB8AC3E}">
        <p14:creationId xmlns:p14="http://schemas.microsoft.com/office/powerpoint/2010/main" val="36289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469468" y="11663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Surprise III: Verwachting groei komende jaren, op basis van “4 GWp in 2020” (</a:t>
            </a:r>
            <a:r>
              <a:rPr lang="nl-NL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N.A.Z.</a:t>
            </a:r>
            <a:r>
              <a:rPr lang="nl-N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– 8 GWp Sinke</a:t>
            </a:r>
            <a:endParaRPr lang="nl-NL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23528" y="541349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NB:  “104” / “138” MWp  groei 2013 véél te </a:t>
            </a:r>
            <a:r>
              <a:rPr lang="nl-NL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laag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indien 175 MWp 2012!!</a:t>
            </a:r>
            <a:b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“Max.” scenario 345 / 60 komt op jaargroei 2013 van 207 MWp: veel te</a:t>
            </a:r>
            <a:r>
              <a:rPr lang="nl-N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laag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 </a:t>
            </a:r>
            <a:endParaRPr 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Tijdelijke aanduiding voor inhoud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465096" cy="4563997"/>
          </a:xfrm>
        </p:spPr>
      </p:pic>
    </p:spTree>
    <p:extLst>
      <p:ext uri="{BB962C8B-B14F-4D97-AF65-F5344CB8AC3E}">
        <p14:creationId xmlns:p14="http://schemas.microsoft.com/office/powerpoint/2010/main" val="24048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PV-uitbouw – TSF NL V 2013 </a:t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07504" y="582703"/>
            <a:ext cx="5328593" cy="40934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Hoofdpunten</a:t>
            </a:r>
          </a:p>
          <a:p>
            <a:endParaRPr lang="nl-NL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Waar waren we gebleven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CBS en “aanpassingen”…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SDE, NSR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Aanbieders en inkoop </a:t>
            </a:r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Groei NL PV-markt 2012</a:t>
            </a:r>
            <a:endParaRPr lang="nl-NL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Groei potentieel markt 2013 en komende jaren</a:t>
            </a:r>
          </a:p>
          <a:p>
            <a: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worden nog gepubliceerd door Polder PV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55" y="559227"/>
            <a:ext cx="3472186" cy="436185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07504" y="5229200"/>
            <a:ext cx="8856983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 </a:t>
            </a:r>
            <a:r>
              <a:rPr lang="nl-NL" dirty="0" smtClean="0"/>
              <a:t>“ </a:t>
            </a:r>
            <a:r>
              <a:rPr lang="nl-NL" i="1" dirty="0" smtClean="0"/>
              <a:t>iets </a:t>
            </a:r>
            <a:r>
              <a:rPr lang="nl-NL" i="1" dirty="0"/>
              <a:t>met een korreltje zout </a:t>
            </a:r>
            <a:r>
              <a:rPr lang="nl-NL" i="1" dirty="0" smtClean="0"/>
              <a:t>nemen “  </a:t>
            </a:r>
            <a:r>
              <a:rPr lang="nl-NL" dirty="0" smtClean="0"/>
              <a:t>=  iets </a:t>
            </a:r>
            <a:r>
              <a:rPr lang="nl-NL" dirty="0"/>
              <a:t>niet helemaal voor waarheid </a:t>
            </a:r>
            <a:r>
              <a:rPr lang="nl-NL" dirty="0" smtClean="0"/>
              <a:t>aannemen</a:t>
            </a:r>
            <a:endParaRPr lang="nl-NL" dirty="0"/>
          </a:p>
        </p:txBody>
      </p:sp>
      <p:sp>
        <p:nvSpPr>
          <p:cNvPr id="9" name="Ondertitel 2"/>
          <p:cNvSpPr txBox="1">
            <a:spLocks/>
          </p:cNvSpPr>
          <p:nvPr/>
        </p:nvSpPr>
        <p:spPr>
          <a:xfrm>
            <a:off x="6927518" y="5826627"/>
            <a:ext cx="221648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PPV – TSF/NL/V/230513/def</a:t>
            </a:r>
          </a:p>
          <a:p>
            <a:endParaRPr lang="nl-NL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/>
          <p:cNvSpPr txBox="1">
            <a:spLocks/>
          </p:cNvSpPr>
          <p:nvPr/>
        </p:nvSpPr>
        <p:spPr>
          <a:xfrm>
            <a:off x="457200" y="238409"/>
            <a:ext cx="8229600" cy="382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NL moet ondanks forse groei nog veel inhalen</a:t>
            </a:r>
            <a:endParaRPr lang="nl-NL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01" y="812928"/>
            <a:ext cx="2503687" cy="5136352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6948264" y="3933056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7474897" y="4150002"/>
            <a:ext cx="1650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</a:p>
          <a:p>
            <a:r>
              <a:rPr lang="nl-NL" sz="1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NL: 0,21%  (NB: 125 MWp acc. 2012)</a:t>
            </a:r>
            <a:endParaRPr lang="nl-NL" sz="1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123728" y="5517231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EPIA: Global Market Outlook 2013-2017 &gt;&gt;&gt;</a:t>
            </a:r>
            <a:endParaRPr lang="nl-NL" sz="14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0" y="812928"/>
            <a:ext cx="6147511" cy="44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/>
          <p:cNvSpPr txBox="1">
            <a:spLocks/>
          </p:cNvSpPr>
          <p:nvPr/>
        </p:nvSpPr>
        <p:spPr>
          <a:xfrm>
            <a:off x="755576" y="332656"/>
            <a:ext cx="7776864" cy="886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HEET VAN DE NAALD:</a:t>
            </a:r>
            <a:br>
              <a:rPr lang="nl-NL" sz="3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© CBS 23 MEI 2013 </a:t>
            </a:r>
            <a:r>
              <a:rPr lang="nl-NL" sz="3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5H35</a:t>
            </a:r>
            <a:endParaRPr lang="nl-NL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1" y="1412776"/>
            <a:ext cx="8733873" cy="3960440"/>
          </a:xfrm>
          <a:prstGeom prst="rect">
            <a:avLst/>
          </a:prstGeom>
        </p:spPr>
      </p:pic>
      <p:sp>
        <p:nvSpPr>
          <p:cNvPr id="13" name="Ovaal 12"/>
          <p:cNvSpPr/>
          <p:nvPr/>
        </p:nvSpPr>
        <p:spPr>
          <a:xfrm>
            <a:off x="4932040" y="4033980"/>
            <a:ext cx="792088" cy="5471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8193303" y="4042255"/>
            <a:ext cx="931985" cy="5471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755576" y="5206961"/>
            <a:ext cx="7903719" cy="886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 de complimenten van Polder PV!</a:t>
            </a:r>
            <a:endParaRPr lang="nl-NL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 txBox="1">
            <a:spLocks/>
          </p:cNvSpPr>
          <p:nvPr/>
        </p:nvSpPr>
        <p:spPr>
          <a:xfrm>
            <a:off x="359532" y="260648"/>
            <a:ext cx="8424936" cy="895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2013: another fine year for solar </a:t>
            </a:r>
            <a:r>
              <a:rPr lang="nl-NL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Dutch style</a:t>
            </a:r>
            <a:br>
              <a:rPr lang="nl-NL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1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Zum wohl!</a:t>
            </a:r>
            <a:endParaRPr lang="nl-NL" sz="31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26" y="1268760"/>
            <a:ext cx="6732748" cy="454542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65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07504" y="113038"/>
            <a:ext cx="885698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Late CBS update 2011 (lijsten PPV)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6215727" cy="4653191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cxnSp>
        <p:nvCxnSpPr>
          <p:cNvPr id="16" name="Rechte verbindingslijn met pijl 15"/>
          <p:cNvCxnSpPr/>
          <p:nvPr/>
        </p:nvCxnSpPr>
        <p:spPr>
          <a:xfrm flipV="1">
            <a:off x="7115319" y="2060848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7259335" y="1959223"/>
            <a:ext cx="1705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Wijzigingen</a:t>
            </a:r>
          </a:p>
          <a:p>
            <a:pPr algn="ctr"/>
            <a:r>
              <a:rPr lang="nl-NL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CBS:</a:t>
            </a:r>
          </a:p>
          <a:p>
            <a:pPr algn="ctr"/>
            <a:r>
              <a:rPr lang="nl-NL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+35%</a:t>
            </a:r>
            <a:endParaRPr lang="nl-NL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043607" y="5648615"/>
            <a:ext cx="6215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Accumulatie 2011 CBS: </a:t>
            </a:r>
            <a:r>
              <a:rPr lang="nl-NL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145 MWp</a:t>
            </a:r>
            <a:r>
              <a:rPr lang="nl-N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nl-NL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59%</a:t>
            </a:r>
            <a:r>
              <a:rPr lang="nl-N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residentieel.</a:t>
            </a:r>
            <a:endParaRPr lang="nl-NL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79512" y="116632"/>
            <a:ext cx="8784976" cy="10156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Doorlopende inventarisaties </a:t>
            </a:r>
            <a:r>
              <a:rPr lang="nl-NL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van Polder PV: </a:t>
            </a:r>
            <a:br>
              <a:rPr lang="nl-NL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mei </a:t>
            </a:r>
            <a:r>
              <a:rPr lang="nl-NL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2013 plm. </a:t>
            </a:r>
            <a:r>
              <a:rPr lang="nl-NL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812 </a:t>
            </a:r>
            <a:r>
              <a:rPr lang="nl-NL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aanbieders </a:t>
            </a:r>
            <a:r>
              <a:rPr lang="nl-NL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 in NL</a:t>
            </a:r>
            <a:br>
              <a:rPr lang="nl-NL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(factor </a:t>
            </a:r>
            <a:r>
              <a:rPr lang="nl-NL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6,8x</a:t>
            </a:r>
            <a:r>
              <a:rPr lang="nl-N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niveau voorjaar 2010!)</a:t>
            </a:r>
            <a:endParaRPr lang="nl-NL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592849" y="5661248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Motto: “het is ietwat drukker geworden” bij het aanbod…</a:t>
            </a:r>
            <a:endParaRPr lang="nl-N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82" y="1137126"/>
            <a:ext cx="7132013" cy="4525963"/>
          </a:xfrm>
        </p:spPr>
      </p:pic>
      <p:sp>
        <p:nvSpPr>
          <p:cNvPr id="8" name="Ovaal 7"/>
          <p:cNvSpPr/>
          <p:nvPr/>
        </p:nvSpPr>
        <p:spPr>
          <a:xfrm>
            <a:off x="6827868" y="2924944"/>
            <a:ext cx="50405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4" name="Rechte verbindingslijn met pijl 13"/>
          <p:cNvCxnSpPr/>
          <p:nvPr/>
        </p:nvCxnSpPr>
        <p:spPr>
          <a:xfrm>
            <a:off x="7331924" y="3140968"/>
            <a:ext cx="552444" cy="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7721640" y="2956302"/>
            <a:ext cx="95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CBS</a:t>
            </a:r>
            <a:endParaRPr lang="nl-NL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79512" y="136282"/>
            <a:ext cx="8784976" cy="523220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Enkele karakteristieken bij PV-aanbod NL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60801" y="1052736"/>
            <a:ext cx="8784976" cy="4889604"/>
          </a:xfrm>
        </p:spPr>
        <p:txBody>
          <a:bodyPr>
            <a:noAutofit/>
          </a:bodyPr>
          <a:lstStyle/>
          <a:p>
            <a:r>
              <a:rPr lang="nl-NL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31 “PV-groothandels” (4 in BEL of LUX)</a:t>
            </a:r>
          </a:p>
          <a:p>
            <a:r>
              <a:rPr lang="nl-NL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 “niet-PV” groothandels</a:t>
            </a:r>
          </a:p>
          <a:p>
            <a:r>
              <a:rPr lang="nl-NL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 energiebedrijven</a:t>
            </a:r>
          </a:p>
          <a:p>
            <a:r>
              <a:rPr lang="nl-NL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28 buitenlandse bedrijven</a:t>
            </a:r>
          </a:p>
          <a:p>
            <a:r>
              <a:rPr lang="nl-NL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Talloze web shops</a:t>
            </a:r>
          </a:p>
          <a:p>
            <a:r>
              <a:rPr lang="nl-NL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Veel installatiebedrijven voor zichzelf begonnen</a:t>
            </a:r>
          </a:p>
          <a:p>
            <a:r>
              <a:rPr lang="nl-NL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Zij-instromers (bijv. stukadoors, zonneluifel-winkels, een modezaak, …)</a:t>
            </a:r>
          </a:p>
          <a:p>
            <a:r>
              <a:rPr lang="nl-NL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Verpletterend aanbod een- weinig-mans bedrijven</a:t>
            </a:r>
          </a:p>
          <a:p>
            <a:r>
              <a:rPr lang="nl-NL" sz="23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“Wij zijn PV-specialist” </a:t>
            </a:r>
            <a:r>
              <a:rPr lang="nl-NL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meest gevonden one-liner…</a:t>
            </a:r>
          </a:p>
          <a:p>
            <a:r>
              <a:rPr lang="nl-NL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Meest gebruikte werving: subsidie, subsidie, subsidie</a:t>
            </a:r>
            <a:endParaRPr lang="nl-NL" sz="2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79512" y="116632"/>
            <a:ext cx="8784976" cy="1384995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Vertegenwoordiging aanbieders van PV-modules en –systemen bij </a:t>
            </a:r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NL branche </a:t>
            </a:r>
            <a:r>
              <a:rPr lang="nl-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organisatie Holland Solar</a:t>
            </a:r>
            <a:endParaRPr lang="nl-NL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60801" y="1700808"/>
            <a:ext cx="8784976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Inventarisatie T.S.F. 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IV 24 </a:t>
            </a:r>
            <a:r>
              <a:rPr lang="nl-NL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mei 2012 door Polder PV:</a:t>
            </a:r>
          </a:p>
          <a:p>
            <a:pPr marL="0" indent="0">
              <a:buNone/>
            </a:pPr>
            <a:r>
              <a:rPr lang="nl-NL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53 van 298 aanbieders lid = </a:t>
            </a:r>
            <a:r>
              <a:rPr lang="nl-NL" sz="22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17,8%</a:t>
            </a:r>
          </a:p>
          <a:p>
            <a:pPr marL="0" indent="0">
              <a:buNone/>
            </a:pPr>
            <a:endParaRPr lang="nl-NL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l-NL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Inventarisatie T.S.F. 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15 </a:t>
            </a:r>
            <a:r>
              <a:rPr lang="nl-NL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mei 2013 door Polder PV:</a:t>
            </a:r>
          </a:p>
          <a:p>
            <a:pPr marL="0" indent="0">
              <a:buNone/>
            </a:pP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78 </a:t>
            </a:r>
            <a:r>
              <a:rPr lang="nl-NL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(+ 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47%) </a:t>
            </a:r>
            <a:r>
              <a:rPr lang="nl-NL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van 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812 </a:t>
            </a:r>
            <a:r>
              <a:rPr lang="nl-NL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(+ 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172%) </a:t>
            </a:r>
            <a:r>
              <a:rPr lang="nl-NL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aanbieders lid = </a:t>
            </a:r>
            <a:r>
              <a:rPr lang="nl-NL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9,6%</a:t>
            </a:r>
          </a:p>
          <a:p>
            <a:pPr marL="0" indent="0">
              <a:buNone/>
            </a:pPr>
            <a:endParaRPr lang="nl-NL" sz="2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l-NL" sz="2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812 aanbieders zijn er 98 supporter van Afase, </a:t>
            </a:r>
            <a:r>
              <a:rPr lang="nl-NL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12,1%</a:t>
            </a:r>
            <a:r>
              <a:rPr lang="nl-NL" sz="2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nl-NL" sz="22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Hoeveel leden HS hebben inmiddels Zonnekeur?</a:t>
            </a:r>
          </a:p>
          <a:p>
            <a:pPr marL="0" indent="0">
              <a:buNone/>
            </a:pP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Hoeveel niet-leden HS hebben inmiddels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Zonnekeur?</a:t>
            </a:r>
            <a:b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www.depk.nl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www.kbi.nl</a:t>
            </a:r>
            <a:endParaRPr lang="nl-N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67" y="2132856"/>
            <a:ext cx="3091075" cy="5760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80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66" y="116632"/>
            <a:ext cx="1864723" cy="2592288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79512" y="116632"/>
            <a:ext cx="87849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markt drivers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60801" y="815382"/>
            <a:ext cx="8784976" cy="4901563"/>
          </a:xfrm>
        </p:spPr>
        <p:txBody>
          <a:bodyPr>
            <a:noAutofit/>
          </a:bodyPr>
          <a:lstStyle/>
          <a:p>
            <a:pPr marL="457200" indent="-457200"/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Goedkope zonnepanelen.</a:t>
            </a:r>
          </a:p>
          <a:p>
            <a:pPr marL="457200" indent="-457200"/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Salderen in al haar hoedanigheden.</a:t>
            </a:r>
          </a:p>
          <a:p>
            <a:pPr marL="457200" indent="-457200"/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SDE </a:t>
            </a:r>
            <a:r>
              <a:rPr lang="nl-NL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( &gt;&gt; CertiQ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marL="457200" indent="-457200"/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Inkoopacties NL fenomeen.</a:t>
            </a:r>
          </a:p>
          <a:p>
            <a:pPr marL="457200" indent="-457200"/>
            <a:r>
              <a:rPr lang="nl-NL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Nationale 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Subsidie </a:t>
            </a:r>
            <a:r>
              <a:rPr lang="nl-NL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Regeling (AgNL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marL="457200" indent="-457200"/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Duurzaamheid gemeentes (PV op eigen daken).</a:t>
            </a:r>
          </a:p>
          <a:p>
            <a:pPr marL="457200" indent="-457200"/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“Essent” / “NUON” verkoop gelden &gt;&gt; provincies.</a:t>
            </a:r>
          </a:p>
          <a:p>
            <a:pPr marL="457200" indent="-457200"/>
            <a:r>
              <a:rPr lang="nl-NL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EIA, 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VAMIL… Boeren, bedrijven (rap toenemend)</a:t>
            </a:r>
          </a:p>
          <a:p>
            <a:pPr marL="457200" indent="-457200"/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“Wij willen uw dak”.</a:t>
            </a:r>
          </a:p>
          <a:p>
            <a:pPr marL="457200" indent="-457200"/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Het “buren hebben PV – </a:t>
            </a:r>
            <a:r>
              <a:rPr lang="nl-NL" sz="2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ik wil ook</a:t>
            </a:r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 effect.</a:t>
            </a:r>
          </a:p>
          <a:p>
            <a:pPr marL="457200" indent="-457200"/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Lokale energie coöperaties.</a:t>
            </a:r>
          </a:p>
          <a:p>
            <a:pPr marL="457200" indent="-457200"/>
            <a:r>
              <a:rPr lang="nl-N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MVO implementatie bedrijfsleven.</a:t>
            </a:r>
            <a:endParaRPr lang="nl-NL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251520" y="260648"/>
            <a:ext cx="8640959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CertiQ / SDE kabbelt voort: relatief lage volumes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232808" y="4509120"/>
            <a:ext cx="8659671" cy="132343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Accumulatie 1 apr. 2008 – 1 mei 2013 cf. maandrapportages: </a:t>
            </a:r>
            <a:b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68,2 MWp </a:t>
            </a:r>
            <a:r>
              <a:rPr lang="nl-NL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SDE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 10.310 PV-systemen (6,6 kWp/inst.). </a:t>
            </a:r>
            <a:endParaRPr lang="nl-N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nl-N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Bijbouw CertiQ 2012: </a:t>
            </a:r>
            <a:r>
              <a:rPr lang="nl-NL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20,9 MWp</a:t>
            </a:r>
            <a:r>
              <a:rPr lang="nl-N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(1,7 MWp/maand, </a:t>
            </a:r>
            <a:r>
              <a:rPr lang="nl-NL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mei 2013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  <p:pic>
        <p:nvPicPr>
          <p:cNvPr id="13" name="Tijdelijke aanduiding voor inhoud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25" y="807218"/>
            <a:ext cx="4970575" cy="3490699"/>
          </a:xfr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585"/>
            <a:ext cx="4286594" cy="3437332"/>
          </a:xfrm>
          <a:prstGeom prst="rect">
            <a:avLst/>
          </a:prstGeom>
        </p:spPr>
      </p:pic>
      <p:cxnSp>
        <p:nvCxnSpPr>
          <p:cNvPr id="17" name="Rechte verbindingslijn met pijl 16"/>
          <p:cNvCxnSpPr/>
          <p:nvPr/>
        </p:nvCxnSpPr>
        <p:spPr>
          <a:xfrm>
            <a:off x="5364088" y="1628800"/>
            <a:ext cx="576064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8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5915000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gaat versneld verder met </a:t>
            </a:r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PV-uitbouw – TSF NL V 2013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232809" y="150137"/>
            <a:ext cx="8640959" cy="830997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Inkoopacties: “uniek” NL fenomeen</a:t>
            </a:r>
            <a:b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http://www.polderpv.nl/inkoopacties_Nederland.htm</a:t>
            </a:r>
            <a:endParaRPr lang="nl-NL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299644" y="1196752"/>
            <a:ext cx="8507288" cy="4680520"/>
          </a:xfrm>
        </p:spPr>
        <p:txBody>
          <a:bodyPr>
            <a:noAutofit/>
          </a:bodyPr>
          <a:lstStyle/>
          <a:p>
            <a:r>
              <a:rPr 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Status mei 2013: </a:t>
            </a:r>
            <a:r>
              <a:rPr lang="nl-NL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116</a:t>
            </a:r>
            <a:r>
              <a:rPr 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acties </a:t>
            </a:r>
            <a:br>
              <a:rPr 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(TSF mei 2012: 77 acties).</a:t>
            </a:r>
          </a:p>
          <a:p>
            <a:r>
              <a:rPr 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Zeer divers pluimage.</a:t>
            </a:r>
          </a:p>
          <a:p>
            <a:r>
              <a:rPr 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Klein/lokaal (paar 10-tal kWp) tot fors/landelijk (WWZ 10 MWp, VEH 6,2 MWp, N&amp;M 4,3 MWp, eind </a:t>
            </a:r>
            <a:r>
              <a:rPr lang="nl-NL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  <a:r>
              <a:rPr 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r>
              <a:rPr 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Meestal zeer sterk </a:t>
            </a:r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“kosten” </a:t>
            </a:r>
            <a:r>
              <a:rPr 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gedreven in eerste jaren &gt; potentiële risico’s.</a:t>
            </a:r>
          </a:p>
          <a:p>
            <a:r>
              <a:rPr lang="nl-NL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Vraag is: hoe </a:t>
            </a:r>
            <a:r>
              <a:rPr lang="nl-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toekomstbestendig</a:t>
            </a:r>
            <a:r>
              <a:rPr lang="nl-NL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is het fenomeen</a:t>
            </a:r>
            <a:r>
              <a:rPr lang="nl-NL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nl-NL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25368</TotalTime>
  <Words>1056</Words>
  <Application>Microsoft Office PowerPoint</Application>
  <PresentationFormat>Diavoorstelling (4:3)</PresentationFormat>
  <Paragraphs>151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Nederland gaat versneld verder met uitbouw zonnestroom capaciteit  The Solar Future NL V - 2013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  <vt:lpstr>Nederland gaat versneld verder met PV-uitbouw – TSF NL V 2013  P.J. Segaar  - www.polderpv.nl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 waren we gebleven?</dc:title>
  <dc:creator>van Heuven</dc:creator>
  <cp:lastModifiedBy>van Heuven</cp:lastModifiedBy>
  <cp:revision>508</cp:revision>
  <dcterms:created xsi:type="dcterms:W3CDTF">2013-03-19T08:58:37Z</dcterms:created>
  <dcterms:modified xsi:type="dcterms:W3CDTF">2013-08-19T20:40:46Z</dcterms:modified>
  <cp:contentStatus>Definitief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